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4" r:id="rId5"/>
    <p:sldId id="266" r:id="rId6"/>
    <p:sldId id="302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277" r:id="rId15"/>
    <p:sldId id="306" r:id="rId16"/>
    <p:sldId id="298" r:id="rId17"/>
    <p:sldId id="307" r:id="rId18"/>
    <p:sldId id="305" r:id="rId19"/>
    <p:sldId id="308" r:id="rId20"/>
    <p:sldId id="300" r:id="rId21"/>
    <p:sldId id="261" r:id="rId22"/>
    <p:sldId id="287" r:id="rId23"/>
  </p:sldIdLst>
  <p:sldSz cx="12192000" cy="6858000"/>
  <p:notesSz cx="6797675" cy="9928225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54B59-B75C-407A-A3A0-48D23C3FDD5D}" v="6" dt="2022-10-11T09:51:16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3065" autoAdjust="0"/>
  </p:normalViewPr>
  <p:slideViewPr>
    <p:cSldViewPr snapToGrid="0" showGuides="1">
      <p:cViewPr varScale="1">
        <p:scale>
          <a:sx n="109" d="100"/>
          <a:sy n="109" d="100"/>
        </p:scale>
        <p:origin x="9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11/11/2022</a:t>
            </a:fld>
            <a:r>
              <a:rPr lang="es-ES" dirty="0"/>
              <a:t>​</a:t>
            </a: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11/11/2022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068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874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244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934A2FF8-4559-4149-8B79-D85ED6F0B853}" type="datetime1">
              <a:rPr lang="es-ES" smtClean="0"/>
              <a:pPr/>
              <a:t>11/11/2022</a:t>
            </a:fld>
            <a:r>
              <a:rPr lang="es-ES" dirty="0"/>
              <a:t>​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99FE88BC-BA9C-41DB-8175-8FC1D1B95355}" type="datetime1">
              <a:rPr lang="es-ES" smtClean="0"/>
              <a:pPr/>
              <a:t>11/11/2022</a:t>
            </a:fld>
            <a:r>
              <a:rPr lang="es-ES" dirty="0"/>
              <a:t>​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7776A268-E945-41BF-9F85-D7A3B8400346}" type="datetime1">
              <a:rPr lang="es-ES" smtClean="0"/>
              <a:pPr/>
              <a:t>11/11/2022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CEC05348-D021-422A-8D9F-89EEB8C0F442}" type="datetime1">
              <a:rPr lang="es-ES" smtClean="0"/>
              <a:pPr/>
              <a:t>11/11/2022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4F43DC-6EDA-4D74-8B4D-EE036F982A34}" type="datetime1">
              <a:rPr lang="es-ES" smtClean="0"/>
              <a:pPr/>
              <a:t>11/11/2022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9" name="Texto de instruccione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s-ES" sz="1200" b="1" i="1" noProof="0" dirty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sz="1200" i="1" noProof="0" dirty="0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85DCDB-4A77-4170-9E07-5F1D7C0A0A5B}" type="datetime1">
              <a:rPr lang="es-ES" smtClean="0"/>
              <a:pPr/>
              <a:t>11/11/2022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C6D8C4-ADF9-42A1-9ABC-C61A9E9D2D08}" type="datetime1">
              <a:rPr lang="es-ES" smtClean="0"/>
              <a:pPr/>
              <a:t>11/11/2022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5B79CF11-FD05-4F88-8EC3-5D4F176B79FC}" type="datetime1">
              <a:rPr lang="es-ES" smtClean="0"/>
              <a:pPr/>
              <a:t>11/11/2022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FEAFC309-1B63-44A4-A9FC-29FA1501E26B}" type="datetime1">
              <a:rPr lang="es-ES" smtClean="0"/>
              <a:pPr/>
              <a:t>11/11/2022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850802-155D-414A-A9FD-662B6F0E4656}" type="datetime1">
              <a:rPr lang="es-ES" smtClean="0"/>
              <a:pPr/>
              <a:t>11/11/2022</a:t>
            </a:fld>
            <a:r>
              <a:rPr lang="es-ES" dirty="0"/>
              <a:t>​</a:t>
            </a:r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5146D9C0-42AF-411F-B87E-5CF0AD6A3E2D}" type="datetime1">
              <a:rPr lang="es-ES" smtClean="0"/>
              <a:pPr/>
              <a:t>11/11/2022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11/11/2022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rtl="0"/>
            <a:r>
              <a:rPr lang="es-ES" dirty="0" err="1"/>
              <a:t>Assemblea</a:t>
            </a:r>
            <a:r>
              <a:rPr lang="es-ES" dirty="0"/>
              <a:t> ampa </a:t>
            </a:r>
            <a:r>
              <a:rPr lang="es-ES" dirty="0" err="1"/>
              <a:t>institut</a:t>
            </a:r>
            <a:r>
              <a:rPr lang="es-ES" dirty="0"/>
              <a:t> </a:t>
            </a:r>
            <a:r>
              <a:rPr lang="es-ES" dirty="0" err="1"/>
              <a:t>joan</a:t>
            </a:r>
            <a:r>
              <a:rPr lang="es-ES" dirty="0"/>
              <a:t> sola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 CURS ESCOLAR 2021-2022</a:t>
            </a:r>
          </a:p>
          <a:p>
            <a:pPr rtl="0"/>
            <a:endParaRPr lang="es-ES" dirty="0"/>
          </a:p>
        </p:txBody>
      </p:sp>
      <p:pic>
        <p:nvPicPr>
          <p:cNvPr id="4" name="Marcador de posición de imagen 3" descr="Libro abierto en una mesa, con estanterías de libros borrosas en el fondo" title="Imagen de ejemplo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5" name="Imagen 4" descr="Imagen que contiene firmar, señal, hombre&#10;&#10;Descripción generada automáticamente">
            <a:extLst>
              <a:ext uri="{FF2B5EF4-FFF2-40B4-BE49-F238E27FC236}">
                <a16:creationId xmlns:a16="http://schemas.microsoft.com/office/drawing/2014/main" id="{FAAED417-644A-4CB0-BBE8-AA5A25658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531" y="137362"/>
            <a:ext cx="1505539" cy="12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9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636755-2ABE-6BC4-5CEF-5DFCD1958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76" y="288450"/>
            <a:ext cx="11575526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/>
              <a:t>Estats</a:t>
            </a:r>
            <a:r>
              <a:rPr lang="es-ES" dirty="0"/>
              <a:t> </a:t>
            </a:r>
            <a:r>
              <a:rPr lang="es-ES" dirty="0" err="1"/>
              <a:t>comptables</a:t>
            </a:r>
            <a:r>
              <a:rPr lang="es-ES" dirty="0"/>
              <a:t> curs escolar 2021-2022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 err="1"/>
              <a:t>Económia</a:t>
            </a:r>
            <a:r>
              <a:rPr lang="es-ES" dirty="0"/>
              <a:t> e </a:t>
            </a:r>
            <a:r>
              <a:rPr lang="es-ES" dirty="0" err="1"/>
              <a:t>inversions</a:t>
            </a:r>
            <a:endParaRPr lang="es-ES" dirty="0"/>
          </a:p>
        </p:txBody>
      </p:sp>
      <p:pic>
        <p:nvPicPr>
          <p:cNvPr id="5" name="Imagen 4" descr="Imagen que contiene firmar, señal, hombre&#10;&#10;Descripción generada automáticamente">
            <a:extLst>
              <a:ext uri="{FF2B5EF4-FFF2-40B4-BE49-F238E27FC236}">
                <a16:creationId xmlns:a16="http://schemas.microsoft.com/office/drawing/2014/main" id="{0A7E4E9C-9B5F-40C5-BA8F-25FD77B03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531" y="137362"/>
            <a:ext cx="1505539" cy="12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818D72CD-7B08-4FCE-877E-E19A1EC24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211244"/>
              </p:ext>
            </p:extLst>
          </p:nvPr>
        </p:nvGraphicFramePr>
        <p:xfrm>
          <a:off x="215900" y="300038"/>
          <a:ext cx="11026775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696586" imgH="4210101" progId="Excel.Sheet.12">
                  <p:embed/>
                </p:oleObj>
              </mc:Choice>
              <mc:Fallback>
                <p:oleObj name="Worksheet" r:id="rId2" imgW="10696586" imgH="4210101" progId="Excel.Sheet.12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818D72CD-7B08-4FCE-877E-E19A1EC249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900" y="300038"/>
                        <a:ext cx="11026775" cy="434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 descr="Imagen que contiene firmar, señal, hombre&#10;&#10;Descripción generada automáticamente">
            <a:extLst>
              <a:ext uri="{FF2B5EF4-FFF2-40B4-BE49-F238E27FC236}">
                <a16:creationId xmlns:a16="http://schemas.microsoft.com/office/drawing/2014/main" id="{785794E0-6897-41F7-A605-0FEFD2D94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57" y="5435226"/>
            <a:ext cx="1505539" cy="12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 err="1"/>
              <a:t>pressupost</a:t>
            </a:r>
            <a:r>
              <a:rPr lang="es-ES" dirty="0"/>
              <a:t> curs escolar 2022-2023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 err="1"/>
              <a:t>Económia</a:t>
            </a:r>
            <a:r>
              <a:rPr lang="es-ES" dirty="0"/>
              <a:t> e </a:t>
            </a:r>
            <a:r>
              <a:rPr lang="es-ES" dirty="0" err="1"/>
              <a:t>inversions</a:t>
            </a:r>
            <a:endParaRPr lang="es-ES" dirty="0"/>
          </a:p>
        </p:txBody>
      </p:sp>
      <p:pic>
        <p:nvPicPr>
          <p:cNvPr id="5" name="Imagen 4" descr="Imagen que contiene firmar, señal, hombre&#10;&#10;Descripción generada automáticamente">
            <a:extLst>
              <a:ext uri="{FF2B5EF4-FFF2-40B4-BE49-F238E27FC236}">
                <a16:creationId xmlns:a16="http://schemas.microsoft.com/office/drawing/2014/main" id="{83866B82-000D-4656-9DF9-AE86CEEA6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531" y="137362"/>
            <a:ext cx="1505539" cy="12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818D72CD-7B08-4FCE-877E-E19A1EC24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01812"/>
              </p:ext>
            </p:extLst>
          </p:nvPr>
        </p:nvGraphicFramePr>
        <p:xfrm>
          <a:off x="215900" y="300038"/>
          <a:ext cx="11026775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696586" imgH="4210101" progId="Excel.Sheet.12">
                  <p:embed/>
                </p:oleObj>
              </mc:Choice>
              <mc:Fallback>
                <p:oleObj name="Worksheet" r:id="rId2" imgW="10696586" imgH="4210101" progId="Excel.Sheet.12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818D72CD-7B08-4FCE-877E-E19A1EC249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900" y="300038"/>
                        <a:ext cx="11026775" cy="434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 descr="Imagen que contiene firmar, señal, hombre&#10;&#10;Descripción generada automáticamente">
            <a:extLst>
              <a:ext uri="{FF2B5EF4-FFF2-40B4-BE49-F238E27FC236}">
                <a16:creationId xmlns:a16="http://schemas.microsoft.com/office/drawing/2014/main" id="{785794E0-6897-41F7-A605-0FEFD2D94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57" y="5435226"/>
            <a:ext cx="1505539" cy="12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9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7F8F45D-ECC1-43C5-B264-466F096AE6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</a:rPr>
              <a:t>Presentacio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de les </a:t>
            </a:r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</a:rPr>
              <a:t>activitats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</a:rPr>
              <a:t>extraescolars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</a:rPr>
              <a:t>proposadaes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per </a:t>
            </a:r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</a:rPr>
              <a:t>aquest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curs</a:t>
            </a:r>
            <a:endParaRPr lang="ca-ES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370BB5A8-EA74-4799-B2C9-015A10558A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6" name="Imagen 5" descr="Imagen que contiene firmar, señal, hombre&#10;&#10;Descripción generada automáticamente">
            <a:extLst>
              <a:ext uri="{FF2B5EF4-FFF2-40B4-BE49-F238E27FC236}">
                <a16:creationId xmlns:a16="http://schemas.microsoft.com/office/drawing/2014/main" id="{10F51F93-274D-4799-84D3-F9BEDC3D6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531" y="137362"/>
            <a:ext cx="1505539" cy="12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C5EB1-48CF-08A9-0C77-59124380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ALUMNES INSCRITS EXTRAESCOLARS 2022-2023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F81AA0-85DC-54D2-C4E7-5E7896F3C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MISTER ENGLISH:		103 ALUMNES INSCRITS.</a:t>
            </a:r>
          </a:p>
          <a:p>
            <a:r>
              <a:rPr lang="ca-ES" dirty="0"/>
              <a:t>AULA DE REFORÇ:		10 ALUMNES INSCRITS.</a:t>
            </a:r>
          </a:p>
          <a:p>
            <a:r>
              <a:rPr lang="ca-ES" dirty="0" err="1"/>
              <a:t>Ambdos</a:t>
            </a:r>
            <a:r>
              <a:rPr lang="ca-ES" dirty="0"/>
              <a:t> estan obertes durant tot l’any.</a:t>
            </a:r>
          </a:p>
          <a:p>
            <a:endParaRPr lang="ca-ES" dirty="0"/>
          </a:p>
          <a:p>
            <a:r>
              <a:rPr lang="ca-ES" dirty="0"/>
              <a:t>TRANSPORT DESDE ALPICAT: 64 ALUMNES. Comentem algunes incidències.</a:t>
            </a:r>
          </a:p>
        </p:txBody>
      </p:sp>
    </p:spTree>
    <p:extLst>
      <p:ext uri="{BB962C8B-B14F-4D97-AF65-F5344CB8AC3E}">
        <p14:creationId xmlns:p14="http://schemas.microsoft.com/office/powerpoint/2010/main" val="158768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85479-C4F4-4C14-BE21-68CFEDF84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TORN OBERT DE PARAULA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16A7B-DA3C-4704-A46F-3EC55F964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n 3" descr="Imagen que contiene firmar, señal, hombre&#10;&#10;Descripción generada automáticamente">
            <a:extLst>
              <a:ext uri="{FF2B5EF4-FFF2-40B4-BE49-F238E27FC236}">
                <a16:creationId xmlns:a16="http://schemas.microsoft.com/office/drawing/2014/main" id="{8B1255FE-FC7A-4B21-A140-BFF79DEBD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531" y="137362"/>
            <a:ext cx="1505539" cy="12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5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/>
              <a:t>Incorporació</a:t>
            </a:r>
            <a:r>
              <a:rPr lang="es-ES" dirty="0"/>
              <a:t> de mares/pares a la junta de l’ampa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pic>
        <p:nvPicPr>
          <p:cNvPr id="4" name="Imagen 3" descr="Imagen que contiene firmar, señal, hombre&#10;&#10;Descripción generada automáticamente">
            <a:extLst>
              <a:ext uri="{FF2B5EF4-FFF2-40B4-BE49-F238E27FC236}">
                <a16:creationId xmlns:a16="http://schemas.microsoft.com/office/drawing/2014/main" id="{4D718B2F-76A0-47A1-8C20-C8AC7FBC6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531" y="137362"/>
            <a:ext cx="1505539" cy="12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881754" y="188640"/>
            <a:ext cx="4050450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350" dirty="0"/>
              <a:t>ORGANIGRAMA DEL AMPA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339916" y="544432"/>
            <a:ext cx="1269141" cy="562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dirty="0" err="1"/>
              <a:t>President</a:t>
            </a:r>
            <a:r>
              <a:rPr lang="es-ES" sz="1350" dirty="0"/>
              <a:t>-a</a:t>
            </a:r>
          </a:p>
          <a:p>
            <a:pPr algn="ctr"/>
            <a:endParaRPr lang="es-ES" sz="1350" dirty="0"/>
          </a:p>
        </p:txBody>
      </p:sp>
      <p:sp>
        <p:nvSpPr>
          <p:cNvPr id="9" name="8 Rectángulo"/>
          <p:cNvSpPr/>
          <p:nvPr/>
        </p:nvSpPr>
        <p:spPr>
          <a:xfrm>
            <a:off x="4097778" y="1160748"/>
            <a:ext cx="972108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dirty="0" err="1"/>
              <a:t>Tresoreria</a:t>
            </a:r>
            <a:endParaRPr lang="es-ES" sz="1350" dirty="0"/>
          </a:p>
        </p:txBody>
      </p:sp>
      <p:sp>
        <p:nvSpPr>
          <p:cNvPr id="10" name="9 Rectángulo"/>
          <p:cNvSpPr/>
          <p:nvPr/>
        </p:nvSpPr>
        <p:spPr>
          <a:xfrm>
            <a:off x="6706013" y="1160770"/>
            <a:ext cx="972108" cy="6480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dirty="0"/>
              <a:t>Secretaria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339916" y="1160748"/>
            <a:ext cx="1269141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dirty="0"/>
              <a:t>Vicepresidenta</a:t>
            </a:r>
          </a:p>
        </p:txBody>
      </p:sp>
      <p:sp>
        <p:nvSpPr>
          <p:cNvPr id="12" name="11 Proceso"/>
          <p:cNvSpPr/>
          <p:nvPr/>
        </p:nvSpPr>
        <p:spPr>
          <a:xfrm>
            <a:off x="3690641" y="2348880"/>
            <a:ext cx="1080120" cy="648072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/>
              <a:t>Tresoreria</a:t>
            </a:r>
            <a:r>
              <a:rPr lang="es-ES" sz="1050" dirty="0"/>
              <a:t> i compres</a:t>
            </a:r>
          </a:p>
        </p:txBody>
      </p:sp>
      <p:sp>
        <p:nvSpPr>
          <p:cNvPr id="14" name="13 Proceso"/>
          <p:cNvSpPr/>
          <p:nvPr/>
        </p:nvSpPr>
        <p:spPr>
          <a:xfrm>
            <a:off x="4855339" y="2348880"/>
            <a:ext cx="1086122" cy="648072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/>
              <a:t>Extraescolars</a:t>
            </a:r>
            <a:endParaRPr lang="es-ES" sz="1050" dirty="0"/>
          </a:p>
        </p:txBody>
      </p:sp>
      <p:sp>
        <p:nvSpPr>
          <p:cNvPr id="15" name="14 Proceso"/>
          <p:cNvSpPr/>
          <p:nvPr/>
        </p:nvSpPr>
        <p:spPr>
          <a:xfrm>
            <a:off x="6047555" y="2348880"/>
            <a:ext cx="1080120" cy="864096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/>
              <a:t>Web i </a:t>
            </a:r>
            <a:r>
              <a:rPr lang="es-ES" sz="1050" dirty="0" err="1"/>
              <a:t>comunicació</a:t>
            </a:r>
            <a:endParaRPr lang="es-ES" sz="1050" dirty="0"/>
          </a:p>
        </p:txBody>
      </p:sp>
      <p:sp>
        <p:nvSpPr>
          <p:cNvPr id="18" name="17 Proceso"/>
          <p:cNvSpPr/>
          <p:nvPr/>
        </p:nvSpPr>
        <p:spPr>
          <a:xfrm>
            <a:off x="7233769" y="2369088"/>
            <a:ext cx="1080120" cy="797771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/>
              <a:t>Festes</a:t>
            </a:r>
            <a:r>
              <a:rPr lang="es-ES" sz="1050" dirty="0"/>
              <a:t> i </a:t>
            </a:r>
            <a:r>
              <a:rPr lang="es-ES" sz="1050" dirty="0" err="1"/>
              <a:t>events</a:t>
            </a:r>
            <a:endParaRPr lang="es-ES" sz="1050" dirty="0"/>
          </a:p>
        </p:txBody>
      </p:sp>
      <p:sp>
        <p:nvSpPr>
          <p:cNvPr id="19" name="18 Proceso"/>
          <p:cNvSpPr/>
          <p:nvPr/>
        </p:nvSpPr>
        <p:spPr>
          <a:xfrm>
            <a:off x="3755246" y="3344942"/>
            <a:ext cx="1080120" cy="648072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/>
              <a:t>Consell escolar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908757" y="1916832"/>
            <a:ext cx="4050450" cy="30008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350" dirty="0"/>
              <a:t>AREAS DE TREBALL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906839" y="4119922"/>
            <a:ext cx="4050450" cy="300082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350" dirty="0"/>
              <a:t>COMISSIONS de PARES</a:t>
            </a:r>
          </a:p>
        </p:txBody>
      </p:sp>
      <p:sp>
        <p:nvSpPr>
          <p:cNvPr id="23" name="22 Proceso"/>
          <p:cNvSpPr/>
          <p:nvPr/>
        </p:nvSpPr>
        <p:spPr>
          <a:xfrm>
            <a:off x="4259796" y="4542491"/>
            <a:ext cx="1080120" cy="648072"/>
          </a:xfrm>
          <a:prstGeom prst="flowChartProcess">
            <a:avLst/>
          </a:prstGeom>
          <a:pattFill prst="pct80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/>
              <a:t>Extraescolars</a:t>
            </a:r>
            <a:endParaRPr lang="es-ES" sz="1050" dirty="0"/>
          </a:p>
          <a:p>
            <a:pPr algn="ctr"/>
            <a:r>
              <a:rPr lang="es-ES" sz="1050" dirty="0"/>
              <a:t>Pares </a:t>
            </a:r>
            <a:r>
              <a:rPr lang="es-ES" sz="1050" dirty="0" err="1"/>
              <a:t>delegats</a:t>
            </a:r>
            <a:endParaRPr lang="es-ES" sz="1050" dirty="0"/>
          </a:p>
        </p:txBody>
      </p:sp>
      <p:sp>
        <p:nvSpPr>
          <p:cNvPr id="24" name="23 Proceso"/>
          <p:cNvSpPr/>
          <p:nvPr/>
        </p:nvSpPr>
        <p:spPr>
          <a:xfrm>
            <a:off x="5434426" y="4538793"/>
            <a:ext cx="1080120" cy="648072"/>
          </a:xfrm>
          <a:prstGeom prst="flowChartProcess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/>
              <a:t>Socialització</a:t>
            </a:r>
            <a:endParaRPr lang="es-ES" sz="1050" dirty="0"/>
          </a:p>
          <a:p>
            <a:pPr algn="ctr"/>
            <a:endParaRPr lang="es-ES" sz="1050" dirty="0"/>
          </a:p>
        </p:txBody>
      </p:sp>
      <p:sp>
        <p:nvSpPr>
          <p:cNvPr id="25" name="24 Proceso"/>
          <p:cNvSpPr/>
          <p:nvPr/>
        </p:nvSpPr>
        <p:spPr>
          <a:xfrm>
            <a:off x="5135221" y="3349363"/>
            <a:ext cx="1080120" cy="648072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/>
              <a:t>Socialització</a:t>
            </a:r>
            <a:endParaRPr lang="es-ES" sz="1050" dirty="0"/>
          </a:p>
        </p:txBody>
      </p:sp>
      <p:sp>
        <p:nvSpPr>
          <p:cNvPr id="29" name="28 Proceso"/>
          <p:cNvSpPr/>
          <p:nvPr/>
        </p:nvSpPr>
        <p:spPr>
          <a:xfrm>
            <a:off x="6706013" y="3387792"/>
            <a:ext cx="1080120" cy="648072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/>
              <a:t>Relació</a:t>
            </a:r>
            <a:r>
              <a:rPr lang="es-ES" sz="1050" dirty="0"/>
              <a:t> </a:t>
            </a:r>
            <a:r>
              <a:rPr lang="es-ES" sz="1050" dirty="0" err="1"/>
              <a:t>Institut</a:t>
            </a:r>
            <a:endParaRPr lang="es-ES" sz="1050" dirty="0"/>
          </a:p>
        </p:txBody>
      </p:sp>
      <p:sp>
        <p:nvSpPr>
          <p:cNvPr id="26" name="23 Proceso">
            <a:extLst>
              <a:ext uri="{FF2B5EF4-FFF2-40B4-BE49-F238E27FC236}">
                <a16:creationId xmlns:a16="http://schemas.microsoft.com/office/drawing/2014/main" id="{FF0D4D18-AD94-4971-A986-7D53F1326519}"/>
              </a:ext>
            </a:extLst>
          </p:cNvPr>
          <p:cNvSpPr/>
          <p:nvPr/>
        </p:nvSpPr>
        <p:spPr>
          <a:xfrm>
            <a:off x="6587615" y="4551970"/>
            <a:ext cx="1080120" cy="648072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/>
              <a:t>Activitats</a:t>
            </a:r>
            <a:endParaRPr lang="es-ES" sz="1050" dirty="0"/>
          </a:p>
          <a:p>
            <a:pPr algn="ctr"/>
            <a:endParaRPr lang="es-ES" sz="1050" dirty="0"/>
          </a:p>
        </p:txBody>
      </p:sp>
      <p:pic>
        <p:nvPicPr>
          <p:cNvPr id="22" name="Imagen 21" descr="Imagen que contiene firmar, señal, hombre&#10;&#10;Descripción generada automáticamente">
            <a:extLst>
              <a:ext uri="{FF2B5EF4-FFF2-40B4-BE49-F238E27FC236}">
                <a16:creationId xmlns:a16="http://schemas.microsoft.com/office/drawing/2014/main" id="{DF2C78F3-1C27-4918-928F-5B26C417B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531" y="137362"/>
            <a:ext cx="1505539" cy="12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/>
              <a:t>Ordre</a:t>
            </a:r>
            <a:r>
              <a:rPr lang="es-ES" dirty="0"/>
              <a:t> de la reunió</a:t>
            </a:r>
          </a:p>
        </p:txBody>
      </p:sp>
      <p:pic>
        <p:nvPicPr>
          <p:cNvPr id="5" name="Marcador de posición de imagen 4" descr="Primer plano de libros en estanterías con más libros borrosos en primer plano y en el fondo" title="Imagen de ejemplo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85000" lnSpcReduction="20000"/>
          </a:bodyPr>
          <a:lstStyle/>
          <a:p>
            <a:endParaRPr lang="ca-E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Lectura i aprovació de l’acta de la sessió anterior.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Presentació i aprovació del estat de comptes de l’exercici 2021-2022.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Incorporació de mares/pares a la  Junta de </a:t>
            </a:r>
            <a:r>
              <a:rPr lang="ca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l’Ampa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Presentació i aprovació del pressupost anual d’activitats.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Presentació de les activitats extraescolars proposades per aquest curs..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6. Torn obert de paraules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6" name="Imagen 5" descr="Imagen que contiene firmar, señal, hombre&#10;&#10;Descripción generada automáticamente">
            <a:extLst>
              <a:ext uri="{FF2B5EF4-FFF2-40B4-BE49-F238E27FC236}">
                <a16:creationId xmlns:a16="http://schemas.microsoft.com/office/drawing/2014/main" id="{4E6C1EBA-5765-4CD3-9F10-9E90B6113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531" y="137362"/>
            <a:ext cx="1505539" cy="12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37D09-8D2B-48F7-9455-A9913A73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b="0" i="0" u="none" strike="noStrike" baseline="0" dirty="0">
                <a:latin typeface="Calibri" panose="020F0502020204030204" pitchFamily="34" charset="0"/>
              </a:rPr>
              <a:t>Lectura i </a:t>
            </a:r>
            <a:r>
              <a:rPr lang="es-ES" sz="4400" b="0" i="0" u="none" strike="noStrike" baseline="0" dirty="0" err="1">
                <a:latin typeface="Calibri" panose="020F0502020204030204" pitchFamily="34" charset="0"/>
              </a:rPr>
              <a:t>aprovació</a:t>
            </a:r>
            <a:r>
              <a:rPr lang="es-ES" sz="4400" b="0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s-ES" sz="4400" b="0" i="0" u="none" strike="noStrike" baseline="0" dirty="0" err="1">
                <a:latin typeface="Calibri" panose="020F0502020204030204" pitchFamily="34" charset="0"/>
              </a:rPr>
              <a:t>l'acta</a:t>
            </a:r>
            <a:r>
              <a:rPr lang="es-ES" sz="4400" b="0" i="0" u="none" strike="noStrike" baseline="0" dirty="0">
                <a:latin typeface="Calibri" panose="020F0502020204030204" pitchFamily="34" charset="0"/>
              </a:rPr>
              <a:t> anterior</a:t>
            </a:r>
            <a:endParaRPr lang="ca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527B62-A7C8-4C1E-8991-8BA0CA03D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Assemblea del curs 2021-2022</a:t>
            </a:r>
          </a:p>
        </p:txBody>
      </p:sp>
      <p:pic>
        <p:nvPicPr>
          <p:cNvPr id="4" name="Imagen 3" descr="Imagen que contiene firmar, señal, hombre&#10;&#10;Descripción generada automáticamente">
            <a:extLst>
              <a:ext uri="{FF2B5EF4-FFF2-40B4-BE49-F238E27FC236}">
                <a16:creationId xmlns:a16="http://schemas.microsoft.com/office/drawing/2014/main" id="{850D13C3-8B5D-45DE-97B9-B4AF7EA30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531" y="137362"/>
            <a:ext cx="1505539" cy="12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1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051CDA1-55EC-4B56-D1E4-FCC4A0DD8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4" y="179551"/>
            <a:ext cx="10178579" cy="58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4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FEDF87-11CC-5080-BF25-F6ED7EE6A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12" y="396662"/>
            <a:ext cx="4629150" cy="3143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C7E6357-760D-E187-AFAC-8E4AFB7DA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82" y="710987"/>
            <a:ext cx="9745498" cy="568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4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EF600B-68B0-45AE-05C1-7845BDF13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6411"/>
            <a:ext cx="10699423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68B7A7B-691E-66BC-AB82-8046C443B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4" y="87050"/>
            <a:ext cx="11186032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FC3999-9CE5-FE82-F340-AD13F150F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34" y="205720"/>
            <a:ext cx="11518376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5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8867F4-816C-E411-BEEB-734CDEF0D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59" y="202136"/>
            <a:ext cx="10880643" cy="57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académica 16 ×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4_TF03431380_TF03431380.potx" id="{9C759DF4-5D22-4947-AC84-0622EEA47A41}" vid="{3C637098-65C7-40E1-B206-DD97FD8DB6F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4873beb7-5857-4685-be1f-d57550cc96cc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académica, diseño de cinta y raya diplomática (panorámica)</Template>
  <TotalTime>0</TotalTime>
  <Words>205</Words>
  <Application>Microsoft Office PowerPoint</Application>
  <PresentationFormat>Panorámica</PresentationFormat>
  <Paragraphs>46</Paragraphs>
  <Slides>19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Euphemia</vt:lpstr>
      <vt:lpstr>Plantagenet Cherokee</vt:lpstr>
      <vt:lpstr>Wingdings</vt:lpstr>
      <vt:lpstr>Literatura académica 16 × 9</vt:lpstr>
      <vt:lpstr>Worksheet</vt:lpstr>
      <vt:lpstr>Assemblea ampa institut joan sola</vt:lpstr>
      <vt:lpstr>Ordre de la reunió</vt:lpstr>
      <vt:lpstr>Lectura i aprovació de l'acta anterior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Estats comptables curs escolar 2021-2022</vt:lpstr>
      <vt:lpstr>Presentación de PowerPoint</vt:lpstr>
      <vt:lpstr>pressupost curs escolar 2022-2023</vt:lpstr>
      <vt:lpstr>Presentación de PowerPoint</vt:lpstr>
      <vt:lpstr>Presentacio de les activitats extraescolars proposadaes per aquest curs</vt:lpstr>
      <vt:lpstr>ALUMNES INSCRITS EXTRAESCOLARS 2022-2023</vt:lpstr>
      <vt:lpstr>TORN OBERT DE PARAULA</vt:lpstr>
      <vt:lpstr>Incorporació de mares/pares a la junta de l’ampa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2017-09-17T18:04:47Z</dcterms:created>
  <dcterms:modified xsi:type="dcterms:W3CDTF">2022-11-11T09:00:23Z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